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2"/>
  </p:normalViewPr>
  <p:slideViewPr>
    <p:cSldViewPr snapToGrid="0">
      <p:cViewPr varScale="1">
        <p:scale>
          <a:sx n="91" d="100"/>
          <a:sy n="91" d="100"/>
        </p:scale>
        <p:origin x="4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9/16/23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897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411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15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61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46464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65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331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07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2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604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9/16/23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9/16/23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16997725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asketball Ring Shot">
            <a:extLst>
              <a:ext uri="{FF2B5EF4-FFF2-40B4-BE49-F238E27FC236}">
                <a16:creationId xmlns:a16="http://schemas.microsoft.com/office/drawing/2014/main" id="{2CA5F0DB-00EB-806B-6AC1-8492C085C3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048" y="10"/>
            <a:ext cx="12188952" cy="6857990"/>
          </a:xfrm>
          <a:prstGeom prst="rect">
            <a:avLst/>
          </a:prstGeom>
        </p:spPr>
      </p:pic>
      <p:sp>
        <p:nvSpPr>
          <p:cNvPr id="11"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DB0EEBF7-B89D-D2D8-659E-A5E2E8CF5817}"/>
              </a:ext>
            </a:extLst>
          </p:cNvPr>
          <p:cNvSpPr>
            <a:spLocks noGrp="1"/>
          </p:cNvSpPr>
          <p:nvPr>
            <p:ph type="ctrTitle"/>
          </p:nvPr>
        </p:nvSpPr>
        <p:spPr>
          <a:xfrm>
            <a:off x="1659749" y="4284640"/>
            <a:ext cx="9626949" cy="1134452"/>
          </a:xfrm>
        </p:spPr>
        <p:txBody>
          <a:bodyPr anchor="ctr">
            <a:normAutofit/>
          </a:bodyPr>
          <a:lstStyle/>
          <a:p>
            <a:pPr>
              <a:lnSpc>
                <a:spcPct val="90000"/>
              </a:lnSpc>
            </a:pPr>
            <a:r>
              <a:rPr lang="en-US" sz="3800"/>
              <a:t>NBA players' performances on court: A Tableau visualization project</a:t>
            </a:r>
          </a:p>
        </p:txBody>
      </p:sp>
      <p:sp>
        <p:nvSpPr>
          <p:cNvPr id="3" name="Subtitle 2">
            <a:extLst>
              <a:ext uri="{FF2B5EF4-FFF2-40B4-BE49-F238E27FC236}">
                <a16:creationId xmlns:a16="http://schemas.microsoft.com/office/drawing/2014/main" id="{A06C74E1-FDEB-9D9E-D772-70F263C08EC5}"/>
              </a:ext>
            </a:extLst>
          </p:cNvPr>
          <p:cNvSpPr>
            <a:spLocks noGrp="1"/>
          </p:cNvSpPr>
          <p:nvPr>
            <p:ph type="subTitle" idx="1"/>
          </p:nvPr>
        </p:nvSpPr>
        <p:spPr>
          <a:xfrm>
            <a:off x="1659749" y="5431280"/>
            <a:ext cx="9626949" cy="613921"/>
          </a:xfrm>
        </p:spPr>
        <p:txBody>
          <a:bodyPr>
            <a:normAutofit/>
          </a:bodyPr>
          <a:lstStyle/>
          <a:p>
            <a:r>
              <a:rPr lang="en-US" dirty="0" err="1"/>
              <a:t>Yihang</a:t>
            </a:r>
            <a:r>
              <a:rPr lang="en-US" dirty="0"/>
              <a:t> Fu, </a:t>
            </a:r>
            <a:r>
              <a:rPr lang="en-US" dirty="0" err="1"/>
              <a:t>Xueting</a:t>
            </a:r>
            <a:r>
              <a:rPr lang="en-US" dirty="0"/>
              <a:t> Li, Jingheng Huan</a:t>
            </a:r>
          </a:p>
        </p:txBody>
      </p:sp>
      <p:sp>
        <p:nvSpPr>
          <p:cNvPr id="13" name="Rectangle 12">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76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5" name="Rectangle 717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78C58-A6CD-0A35-5CC1-974369937B87}"/>
              </a:ext>
            </a:extLst>
          </p:cNvPr>
          <p:cNvSpPr>
            <a:spLocks noGrp="1"/>
          </p:cNvSpPr>
          <p:nvPr>
            <p:ph type="title"/>
          </p:nvPr>
        </p:nvSpPr>
        <p:spPr>
          <a:xfrm>
            <a:off x="1587501" y="4469042"/>
            <a:ext cx="4581288" cy="1727042"/>
          </a:xfrm>
        </p:spPr>
        <p:txBody>
          <a:bodyPr>
            <a:normAutofit/>
          </a:bodyPr>
          <a:lstStyle/>
          <a:p>
            <a:pPr>
              <a:lnSpc>
                <a:spcPct val="90000"/>
              </a:lnSpc>
            </a:pPr>
            <a:r>
              <a:rPr lang="en-US" sz="3700"/>
              <a:t>NBA Player Shot Chart – Visualization</a:t>
            </a:r>
          </a:p>
        </p:txBody>
      </p:sp>
      <p:sp>
        <p:nvSpPr>
          <p:cNvPr id="7186" name="Rectangle 7180">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7" name="Rectangle 7182">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A screenshot of a graph&#10;&#10;Description automatically generated">
            <a:extLst>
              <a:ext uri="{FF2B5EF4-FFF2-40B4-BE49-F238E27FC236}">
                <a16:creationId xmlns:a16="http://schemas.microsoft.com/office/drawing/2014/main" id="{3D8B8821-6854-DFB4-A9CD-198F4C583D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769" b="-3"/>
          <a:stretch/>
        </p:blipFill>
        <p:spPr bwMode="auto">
          <a:xfrm>
            <a:off x="1587664" y="543426"/>
            <a:ext cx="4955414" cy="349631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 graph with lines and dots&#10;&#10;Description automatically generated">
            <a:extLst>
              <a:ext uri="{FF2B5EF4-FFF2-40B4-BE49-F238E27FC236}">
                <a16:creationId xmlns:a16="http://schemas.microsoft.com/office/drawing/2014/main" id="{416A5F74-AF3D-0377-8056-77637856B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60" b="1"/>
          <a:stretch/>
        </p:blipFill>
        <p:spPr bwMode="auto">
          <a:xfrm>
            <a:off x="6666895" y="543426"/>
            <a:ext cx="4955421" cy="3496311"/>
          </a:xfrm>
          <a:prstGeom prst="rect">
            <a:avLst/>
          </a:prstGeom>
          <a:noFill/>
          <a:extLst>
            <a:ext uri="{909E8E84-426E-40DD-AFC4-6F175D3DCCD1}">
              <a14:hiddenFill xmlns:a14="http://schemas.microsoft.com/office/drawing/2010/main">
                <a:solidFill>
                  <a:srgbClr val="FFFFFF"/>
                </a:solidFill>
              </a14:hiddenFill>
            </a:ext>
          </a:extLst>
        </p:spPr>
      </p:pic>
      <p:sp>
        <p:nvSpPr>
          <p:cNvPr id="7188" name="Content Placeholder 7175">
            <a:extLst>
              <a:ext uri="{FF2B5EF4-FFF2-40B4-BE49-F238E27FC236}">
                <a16:creationId xmlns:a16="http://schemas.microsoft.com/office/drawing/2014/main" id="{6ED8BA68-DF7F-CF90-42FD-B53D28009F2A}"/>
              </a:ext>
            </a:extLst>
          </p:cNvPr>
          <p:cNvSpPr>
            <a:spLocks noGrp="1"/>
          </p:cNvSpPr>
          <p:nvPr>
            <p:ph idx="1"/>
          </p:nvPr>
        </p:nvSpPr>
        <p:spPr>
          <a:xfrm>
            <a:off x="6666895" y="4469042"/>
            <a:ext cx="4963672" cy="1727042"/>
          </a:xfrm>
        </p:spPr>
        <p:txBody>
          <a:bodyPr>
            <a:normAutofit/>
          </a:bodyPr>
          <a:lstStyle/>
          <a:p>
            <a:endParaRPr lang="en-US"/>
          </a:p>
        </p:txBody>
      </p:sp>
    </p:spTree>
    <p:extLst>
      <p:ext uri="{BB962C8B-B14F-4D97-AF65-F5344CB8AC3E}">
        <p14:creationId xmlns:p14="http://schemas.microsoft.com/office/powerpoint/2010/main" val="2533859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205" name="Rectangle 8204">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38B4754-63E2-767B-63F3-0F2DBDF4E073}"/>
              </a:ext>
            </a:extLst>
          </p:cNvPr>
          <p:cNvSpPr>
            <a:spLocks noGrp="1"/>
          </p:cNvSpPr>
          <p:nvPr>
            <p:ph type="title"/>
          </p:nvPr>
        </p:nvSpPr>
        <p:spPr>
          <a:xfrm>
            <a:off x="758952" y="455613"/>
            <a:ext cx="4767031" cy="1549400"/>
          </a:xfrm>
        </p:spPr>
        <p:txBody>
          <a:bodyPr>
            <a:normAutofit/>
          </a:bodyPr>
          <a:lstStyle/>
          <a:p>
            <a:pPr>
              <a:lnSpc>
                <a:spcPct val="90000"/>
              </a:lnSpc>
            </a:pPr>
            <a:r>
              <a:rPr lang="en-US" sz="3400"/>
              <a:t>NBA Player Shot Chart – Discussion and Limitation</a:t>
            </a:r>
          </a:p>
        </p:txBody>
      </p:sp>
      <p:sp>
        <p:nvSpPr>
          <p:cNvPr id="3" name="Content Placeholder 2">
            <a:extLst>
              <a:ext uri="{FF2B5EF4-FFF2-40B4-BE49-F238E27FC236}">
                <a16:creationId xmlns:a16="http://schemas.microsoft.com/office/drawing/2014/main" id="{59D158D7-D849-57FC-8A89-6AD221E0EAFB}"/>
              </a:ext>
            </a:extLst>
          </p:cNvPr>
          <p:cNvSpPr>
            <a:spLocks noGrp="1"/>
          </p:cNvSpPr>
          <p:nvPr>
            <p:ph idx="1"/>
          </p:nvPr>
        </p:nvSpPr>
        <p:spPr>
          <a:xfrm>
            <a:off x="758952" y="2160588"/>
            <a:ext cx="4767031" cy="3925887"/>
          </a:xfrm>
        </p:spPr>
        <p:txBody>
          <a:bodyPr>
            <a:normAutofit/>
          </a:bodyPr>
          <a:lstStyle/>
          <a:p>
            <a:r>
              <a:rPr lang="en-US" dirty="0"/>
              <a:t>NBA players nowadays prefer more 3-point shootings, no matter the positions on the court.</a:t>
            </a:r>
          </a:p>
          <a:p>
            <a:r>
              <a:rPr lang="en-US" dirty="0"/>
              <a:t>Guards shoot more productively 3-points, but they have different preferred shot zones, and they have higher accuracy at certain zones.</a:t>
            </a:r>
          </a:p>
          <a:p>
            <a:endParaRPr lang="en-US" dirty="0"/>
          </a:p>
        </p:txBody>
      </p:sp>
      <p:pic>
        <p:nvPicPr>
          <p:cNvPr id="8194" name="Picture 2" descr="A screen shot of a basketball game&#10;&#10;Description automatically generated">
            <a:extLst>
              <a:ext uri="{FF2B5EF4-FFF2-40B4-BE49-F238E27FC236}">
                <a16:creationId xmlns:a16="http://schemas.microsoft.com/office/drawing/2014/main" id="{89F87FB0-43E4-EAA4-1803-84D381C253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43388" y="607324"/>
            <a:ext cx="3711119" cy="250500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 screen shot of a basketball game&#10;&#10;Description automatically generated">
            <a:extLst>
              <a:ext uri="{FF2B5EF4-FFF2-40B4-BE49-F238E27FC236}">
                <a16:creationId xmlns:a16="http://schemas.microsoft.com/office/drawing/2014/main" id="{2FB22E71-4AB0-15AD-E2F7-014E5207F4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7191" y="3587818"/>
            <a:ext cx="3566485" cy="250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7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CCAA-2B7D-15C2-66EC-4BACCEF83F2F}"/>
              </a:ext>
            </a:extLst>
          </p:cNvPr>
          <p:cNvSpPr>
            <a:spLocks noGrp="1"/>
          </p:cNvSpPr>
          <p:nvPr>
            <p:ph type="title"/>
          </p:nvPr>
        </p:nvSpPr>
        <p:spPr/>
        <p:txBody>
          <a:bodyPr/>
          <a:lstStyle/>
          <a:p>
            <a:r>
              <a:rPr lang="en-US" dirty="0"/>
              <a:t>Shot Chart doesn’t tell the whole story</a:t>
            </a:r>
          </a:p>
        </p:txBody>
      </p:sp>
      <p:sp>
        <p:nvSpPr>
          <p:cNvPr id="3" name="Content Placeholder 2">
            <a:extLst>
              <a:ext uri="{FF2B5EF4-FFF2-40B4-BE49-F238E27FC236}">
                <a16:creationId xmlns:a16="http://schemas.microsoft.com/office/drawing/2014/main" id="{22D04D49-A1F3-DB63-9F8C-E8914F505E74}"/>
              </a:ext>
            </a:extLst>
          </p:cNvPr>
          <p:cNvSpPr>
            <a:spLocks noGrp="1"/>
          </p:cNvSpPr>
          <p:nvPr>
            <p:ph idx="1"/>
          </p:nvPr>
        </p:nvSpPr>
        <p:spPr/>
        <p:txBody>
          <a:bodyPr/>
          <a:lstStyle/>
          <a:p>
            <a:r>
              <a:rPr lang="en-US" dirty="0"/>
              <a:t>The Shot charts could not provide more direct quantitative data visualizations, for example the number of shots made at certain areas and the temporal information.</a:t>
            </a:r>
          </a:p>
          <a:p>
            <a:r>
              <a:rPr lang="en-US" dirty="0"/>
              <a:t>Shot charts primarily focus on displaying the locations of shots made and missed on the basketball court.</a:t>
            </a:r>
          </a:p>
        </p:txBody>
      </p:sp>
    </p:spTree>
    <p:extLst>
      <p:ext uri="{BB962C8B-B14F-4D97-AF65-F5344CB8AC3E}">
        <p14:creationId xmlns:p14="http://schemas.microsoft.com/office/powerpoint/2010/main" val="164061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1280-ACD0-4332-26AF-945EA67A7A97}"/>
              </a:ext>
            </a:extLst>
          </p:cNvPr>
          <p:cNvSpPr>
            <a:spLocks noGrp="1"/>
          </p:cNvSpPr>
          <p:nvPr>
            <p:ph type="title"/>
          </p:nvPr>
        </p:nvSpPr>
        <p:spPr/>
        <p:txBody>
          <a:bodyPr/>
          <a:lstStyle/>
          <a:p>
            <a:r>
              <a:rPr lang="en-US" dirty="0"/>
              <a:t>NBA Player Attributes Radar Chart – Data Query</a:t>
            </a:r>
          </a:p>
        </p:txBody>
      </p:sp>
      <p:pic>
        <p:nvPicPr>
          <p:cNvPr id="9218" name="Picture 2">
            <a:extLst>
              <a:ext uri="{FF2B5EF4-FFF2-40B4-BE49-F238E27FC236}">
                <a16:creationId xmlns:a16="http://schemas.microsoft.com/office/drawing/2014/main" id="{7334A9F5-11B7-3889-6786-7D8F1773FB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9027" y="2174655"/>
            <a:ext cx="3793945" cy="437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58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87D7-2F2C-65AF-C0FD-AEC7D7D2A566}"/>
              </a:ext>
            </a:extLst>
          </p:cNvPr>
          <p:cNvSpPr>
            <a:spLocks noGrp="1"/>
          </p:cNvSpPr>
          <p:nvPr>
            <p:ph type="title"/>
          </p:nvPr>
        </p:nvSpPr>
        <p:spPr/>
        <p:txBody>
          <a:bodyPr/>
          <a:lstStyle/>
          <a:p>
            <a:r>
              <a:rPr lang="en-US" dirty="0"/>
              <a:t>Radar Chart</a:t>
            </a:r>
          </a:p>
        </p:txBody>
      </p:sp>
      <p:sp>
        <p:nvSpPr>
          <p:cNvPr id="3" name="Content Placeholder 2">
            <a:extLst>
              <a:ext uri="{FF2B5EF4-FFF2-40B4-BE49-F238E27FC236}">
                <a16:creationId xmlns:a16="http://schemas.microsoft.com/office/drawing/2014/main" id="{D3759951-F799-C603-754F-5B739A8A7EBA}"/>
              </a:ext>
            </a:extLst>
          </p:cNvPr>
          <p:cNvSpPr>
            <a:spLocks noGrp="1"/>
          </p:cNvSpPr>
          <p:nvPr>
            <p:ph idx="1"/>
          </p:nvPr>
        </p:nvSpPr>
        <p:spPr/>
        <p:txBody>
          <a:bodyPr/>
          <a:lstStyle/>
          <a:p>
            <a:r>
              <a:rPr lang="en-US" dirty="0"/>
              <a:t>Five dimensions: </a:t>
            </a:r>
          </a:p>
          <a:p>
            <a:r>
              <a:rPr lang="en-US" dirty="0"/>
              <a:t>scoring (PTS), shooting (FG3_PCT), rebound (REB), defense (Defense), assist (AST).</a:t>
            </a:r>
          </a:p>
        </p:txBody>
      </p:sp>
    </p:spTree>
    <p:extLst>
      <p:ext uri="{BB962C8B-B14F-4D97-AF65-F5344CB8AC3E}">
        <p14:creationId xmlns:p14="http://schemas.microsoft.com/office/powerpoint/2010/main" val="81201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2491-F820-3190-AAD1-265DC6EA4958}"/>
              </a:ext>
            </a:extLst>
          </p:cNvPr>
          <p:cNvSpPr>
            <a:spLocks noGrp="1"/>
          </p:cNvSpPr>
          <p:nvPr>
            <p:ph type="title"/>
          </p:nvPr>
        </p:nvSpPr>
        <p:spPr/>
        <p:txBody>
          <a:bodyPr/>
          <a:lstStyle/>
          <a:p>
            <a:r>
              <a:rPr lang="en-US" dirty="0"/>
              <a:t>Radar Chart</a:t>
            </a:r>
          </a:p>
        </p:txBody>
      </p:sp>
      <p:pic>
        <p:nvPicPr>
          <p:cNvPr id="10242" name="Picture 2">
            <a:extLst>
              <a:ext uri="{FF2B5EF4-FFF2-40B4-BE49-F238E27FC236}">
                <a16:creationId xmlns:a16="http://schemas.microsoft.com/office/drawing/2014/main" id="{C1E4BE48-3AE4-6AE2-E725-07E6B4515B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697" y="1541848"/>
            <a:ext cx="5660606" cy="486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4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B2C74928-6F95-2E74-4C41-EB32265EBA57}"/>
              </a:ext>
            </a:extLst>
          </p:cNvPr>
          <p:cNvPicPr>
            <a:picLocks noChangeAspect="1"/>
          </p:cNvPicPr>
          <p:nvPr/>
        </p:nvPicPr>
        <p:blipFill rotWithShape="1">
          <a:blip r:embed="rId2"/>
          <a:srcRect t="11833" b="13167"/>
          <a:stretch/>
        </p:blipFill>
        <p:spPr>
          <a:xfrm>
            <a:off x="20" y="10"/>
            <a:ext cx="12191980" cy="6857990"/>
          </a:xfrm>
          <a:prstGeom prst="rect">
            <a:avLst/>
          </a:prstGeom>
        </p:spPr>
      </p:pic>
      <p:sp>
        <p:nvSpPr>
          <p:cNvPr id="1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806B0D24-0CF1-C9B1-CCD9-FF272D775BDB}"/>
              </a:ext>
            </a:extLst>
          </p:cNvPr>
          <p:cNvSpPr>
            <a:spLocks noGrp="1"/>
          </p:cNvSpPr>
          <p:nvPr>
            <p:ph type="title"/>
          </p:nvPr>
        </p:nvSpPr>
        <p:spPr>
          <a:xfrm>
            <a:off x="565150" y="4642192"/>
            <a:ext cx="8393008" cy="1015663"/>
          </a:xfrm>
        </p:spPr>
        <p:txBody>
          <a:bodyPr vert="horz" lIns="91440" tIns="45720" rIns="91440" bIns="45720" rtlCol="0" anchor="b">
            <a:normAutofit/>
          </a:bodyPr>
          <a:lstStyle/>
          <a:p>
            <a:r>
              <a:rPr lang="en-US" sz="5400" dirty="0"/>
              <a:t>Thank you!</a:t>
            </a:r>
          </a:p>
        </p:txBody>
      </p:sp>
      <p:sp>
        <p:nvSpPr>
          <p:cNvPr id="17" name="Rectangle 1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6532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6F4E-D7B0-BAF0-A11A-20C720A678B4}"/>
              </a:ext>
            </a:extLst>
          </p:cNvPr>
          <p:cNvSpPr>
            <a:spLocks noGrp="1"/>
          </p:cNvSpPr>
          <p:nvPr>
            <p:ph type="title"/>
          </p:nvPr>
        </p:nvSpPr>
        <p:spPr/>
        <p:txBody>
          <a:bodyPr/>
          <a:lstStyle/>
          <a:p>
            <a:r>
              <a:rPr lang="en-US" dirty="0"/>
              <a:t>Data Scraping using Weibo Scraper</a:t>
            </a:r>
          </a:p>
        </p:txBody>
      </p:sp>
      <p:sp>
        <p:nvSpPr>
          <p:cNvPr id="3" name="Content Placeholder 2">
            <a:extLst>
              <a:ext uri="{FF2B5EF4-FFF2-40B4-BE49-F238E27FC236}">
                <a16:creationId xmlns:a16="http://schemas.microsoft.com/office/drawing/2014/main" id="{535E32AB-866B-EF6A-A43B-DC6011413576}"/>
              </a:ext>
            </a:extLst>
          </p:cNvPr>
          <p:cNvSpPr>
            <a:spLocks noGrp="1"/>
          </p:cNvSpPr>
          <p:nvPr>
            <p:ph idx="1"/>
          </p:nvPr>
        </p:nvSpPr>
        <p:spPr/>
        <p:txBody>
          <a:bodyPr/>
          <a:lstStyle/>
          <a:p>
            <a:r>
              <a:rPr lang="en-US" sz="2800" b="1" dirty="0"/>
              <a:t>Objective:</a:t>
            </a:r>
          </a:p>
          <a:p>
            <a:r>
              <a:rPr lang="en-US" dirty="0"/>
              <a:t>To gather real-time public opinion about NBA players from a Chinese audience.</a:t>
            </a:r>
          </a:p>
          <a:p>
            <a:endParaRPr lang="en-US" dirty="0"/>
          </a:p>
          <a:p>
            <a:r>
              <a:rPr lang="en-US" sz="2800" b="1" dirty="0"/>
              <a:t>How It Works:</a:t>
            </a:r>
          </a:p>
          <a:p>
            <a:r>
              <a:rPr lang="en-US" dirty="0"/>
              <a:t>Filter out Weibo that has “NBA” and “shooter” these two keywords and are posted in 2023.</a:t>
            </a:r>
          </a:p>
        </p:txBody>
      </p:sp>
    </p:spTree>
    <p:extLst>
      <p:ext uri="{BB962C8B-B14F-4D97-AF65-F5344CB8AC3E}">
        <p14:creationId xmlns:p14="http://schemas.microsoft.com/office/powerpoint/2010/main" val="170666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AE7E-3794-8059-90E0-2A69CC2A56EE}"/>
              </a:ext>
            </a:extLst>
          </p:cNvPr>
          <p:cNvSpPr>
            <a:spLocks noGrp="1"/>
          </p:cNvSpPr>
          <p:nvPr>
            <p:ph type="title"/>
          </p:nvPr>
        </p:nvSpPr>
        <p:spPr/>
        <p:txBody>
          <a:bodyPr/>
          <a:lstStyle/>
          <a:p>
            <a:r>
              <a:rPr lang="en-US" dirty="0"/>
              <a:t>How to Customize Weibo Data Scraper?</a:t>
            </a:r>
          </a:p>
        </p:txBody>
      </p:sp>
      <p:pic>
        <p:nvPicPr>
          <p:cNvPr id="1026" name="Picture 2">
            <a:extLst>
              <a:ext uri="{FF2B5EF4-FFF2-40B4-BE49-F238E27FC236}">
                <a16:creationId xmlns:a16="http://schemas.microsoft.com/office/drawing/2014/main" id="{ECE7A551-4B4F-A3B1-401C-DAA302E5E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7945" y="2005781"/>
            <a:ext cx="6855172" cy="464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40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8E25-366D-2CCE-D076-61DF022CFAD1}"/>
              </a:ext>
            </a:extLst>
          </p:cNvPr>
          <p:cNvSpPr>
            <a:spLocks noGrp="1"/>
          </p:cNvSpPr>
          <p:nvPr>
            <p:ph type="title"/>
          </p:nvPr>
        </p:nvSpPr>
        <p:spPr/>
        <p:txBody>
          <a:bodyPr/>
          <a:lstStyle/>
          <a:p>
            <a:r>
              <a:rPr lang="en-US" dirty="0"/>
              <a:t>Snippet of Scraped Weibo Dataset</a:t>
            </a:r>
          </a:p>
        </p:txBody>
      </p:sp>
      <p:pic>
        <p:nvPicPr>
          <p:cNvPr id="2050" name="Picture 2">
            <a:extLst>
              <a:ext uri="{FF2B5EF4-FFF2-40B4-BE49-F238E27FC236}">
                <a16:creationId xmlns:a16="http://schemas.microsoft.com/office/drawing/2014/main" id="{C5D5FBBA-DB68-41B6-04FF-E10A95FCD9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710" y="2160588"/>
            <a:ext cx="9985883" cy="424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6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73B9-9451-16F1-0AEE-0DBA5C0BE59C}"/>
              </a:ext>
            </a:extLst>
          </p:cNvPr>
          <p:cNvSpPr>
            <a:spLocks noGrp="1"/>
          </p:cNvSpPr>
          <p:nvPr>
            <p:ph type="title"/>
          </p:nvPr>
        </p:nvSpPr>
        <p:spPr/>
        <p:txBody>
          <a:bodyPr>
            <a:normAutofit/>
          </a:bodyPr>
          <a:lstStyle/>
          <a:p>
            <a:pPr rtl="0">
              <a:spcBef>
                <a:spcPts val="0"/>
              </a:spcBef>
              <a:spcAft>
                <a:spcPts val="0"/>
              </a:spcAft>
            </a:pPr>
            <a:r>
              <a:rPr lang="en-US" dirty="0"/>
              <a:t>Word Cloud</a:t>
            </a:r>
          </a:p>
        </p:txBody>
      </p:sp>
      <p:sp>
        <p:nvSpPr>
          <p:cNvPr id="3" name="Content Placeholder 2">
            <a:extLst>
              <a:ext uri="{FF2B5EF4-FFF2-40B4-BE49-F238E27FC236}">
                <a16:creationId xmlns:a16="http://schemas.microsoft.com/office/drawing/2014/main" id="{B442AE8F-0085-5E50-3AAB-CC1AE791F3AE}"/>
              </a:ext>
            </a:extLst>
          </p:cNvPr>
          <p:cNvSpPr>
            <a:spLocks noGrp="1"/>
          </p:cNvSpPr>
          <p:nvPr>
            <p:ph idx="1"/>
          </p:nvPr>
        </p:nvSpPr>
        <p:spPr/>
        <p:txBody>
          <a:bodyPr>
            <a:normAutofit fontScale="77500" lnSpcReduction="20000"/>
          </a:bodyPr>
          <a:lstStyle/>
          <a:p>
            <a:r>
              <a:rPr lang="en-US" sz="3000" b="1" dirty="0"/>
              <a:t>Objective:</a:t>
            </a:r>
          </a:p>
          <a:p>
            <a:r>
              <a:rPr lang="en-US" dirty="0"/>
              <a:t>To visualize the frequency of words associated with NBA top 20 shooters on Weibo.</a:t>
            </a:r>
          </a:p>
          <a:p>
            <a:r>
              <a:rPr lang="en-US" sz="3000" b="1" dirty="0"/>
              <a:t>Methodology:</a:t>
            </a:r>
          </a:p>
          <a:p>
            <a:r>
              <a:rPr lang="en-US" dirty="0"/>
              <a:t>Remove stop words</a:t>
            </a:r>
          </a:p>
          <a:p>
            <a:r>
              <a:rPr lang="en-US" sz="3000" b="1" dirty="0"/>
              <a:t>Tokenization Problem and Solution: </a:t>
            </a:r>
          </a:p>
          <a:p>
            <a:r>
              <a:rPr lang="en-US" dirty="0"/>
              <a:t>Green: Draymond Green / Danny Green</a:t>
            </a:r>
          </a:p>
          <a:p>
            <a:r>
              <a:rPr lang="en-US" dirty="0"/>
              <a:t>Gordan: Aaron Gordan / Eric Gordan</a:t>
            </a:r>
          </a:p>
          <a:p>
            <a:r>
              <a:rPr lang="en-US" dirty="0"/>
              <a:t>Klay Thompson: Klay / Thompson / KT</a:t>
            </a:r>
          </a:p>
          <a:p>
            <a:r>
              <a:rPr lang="en-US" sz="2400" b="1" dirty="0"/>
              <a:t>word stemming / N-grams (bigram)</a:t>
            </a:r>
          </a:p>
        </p:txBody>
      </p:sp>
    </p:spTree>
    <p:extLst>
      <p:ext uri="{BB962C8B-B14F-4D97-AF65-F5344CB8AC3E}">
        <p14:creationId xmlns:p14="http://schemas.microsoft.com/office/powerpoint/2010/main" val="291033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81" name="Rectangle 308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083" name="Rectangle 308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screenshot of a computer&#10;&#10;Description automatically generated">
            <a:extLst>
              <a:ext uri="{FF2B5EF4-FFF2-40B4-BE49-F238E27FC236}">
                <a16:creationId xmlns:a16="http://schemas.microsoft.com/office/drawing/2014/main" id="{4B640DAE-C4BB-07F4-D31B-737F9DAA0D8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17258"/>
          <a:stretch/>
        </p:blipFill>
        <p:spPr bwMode="auto">
          <a:xfrm>
            <a:off x="-3048" y="-565143"/>
            <a:ext cx="1218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E50D412D-519C-B22F-8130-8976AEE38009}"/>
              </a:ext>
            </a:extLst>
          </p:cNvPr>
          <p:cNvSpPr>
            <a:spLocks noGrp="1"/>
          </p:cNvSpPr>
          <p:nvPr>
            <p:ph type="title"/>
          </p:nvPr>
        </p:nvSpPr>
        <p:spPr>
          <a:xfrm>
            <a:off x="1659749" y="4284640"/>
            <a:ext cx="9626949" cy="1134452"/>
          </a:xfrm>
        </p:spPr>
        <p:txBody>
          <a:bodyPr vert="horz" lIns="91440" tIns="45720" rIns="91440" bIns="45720" rtlCol="0" anchor="ctr">
            <a:normAutofit/>
          </a:bodyPr>
          <a:lstStyle/>
          <a:p>
            <a:r>
              <a:rPr lang="en-US" sz="6000" dirty="0"/>
              <a:t>Word Cloud</a:t>
            </a:r>
          </a:p>
        </p:txBody>
      </p:sp>
      <p:sp>
        <p:nvSpPr>
          <p:cNvPr id="3087" name="Rectangle 308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312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4121346-1ADA-7644-B8DE-A3E9D8A5E5F1}"/>
              </a:ext>
            </a:extLst>
          </p:cNvPr>
          <p:cNvSpPr>
            <a:spLocks noGrp="1"/>
          </p:cNvSpPr>
          <p:nvPr>
            <p:ph type="title"/>
          </p:nvPr>
        </p:nvSpPr>
        <p:spPr>
          <a:xfrm>
            <a:off x="758952" y="455613"/>
            <a:ext cx="4767031" cy="1549400"/>
          </a:xfrm>
        </p:spPr>
        <p:txBody>
          <a:bodyPr>
            <a:normAutofit/>
          </a:bodyPr>
          <a:lstStyle/>
          <a:p>
            <a:pPr>
              <a:lnSpc>
                <a:spcPct val="90000"/>
              </a:lnSpc>
            </a:pPr>
            <a:r>
              <a:rPr lang="en-US" sz="3700"/>
              <a:t>NBA Player Shot Chart – Data Query</a:t>
            </a:r>
          </a:p>
        </p:txBody>
      </p:sp>
      <p:sp>
        <p:nvSpPr>
          <p:cNvPr id="3" name="Content Placeholder 2">
            <a:extLst>
              <a:ext uri="{FF2B5EF4-FFF2-40B4-BE49-F238E27FC236}">
                <a16:creationId xmlns:a16="http://schemas.microsoft.com/office/drawing/2014/main" id="{23856DF2-3153-82F1-9DE2-F6D159C8734B}"/>
              </a:ext>
            </a:extLst>
          </p:cNvPr>
          <p:cNvSpPr>
            <a:spLocks noGrp="1"/>
          </p:cNvSpPr>
          <p:nvPr>
            <p:ph idx="1"/>
          </p:nvPr>
        </p:nvSpPr>
        <p:spPr>
          <a:xfrm>
            <a:off x="758952" y="2160588"/>
            <a:ext cx="4767031" cy="3925887"/>
          </a:xfrm>
        </p:spPr>
        <p:txBody>
          <a:bodyPr>
            <a:normAutofit/>
          </a:bodyPr>
          <a:lstStyle/>
          <a:p>
            <a:r>
              <a:rPr lang="en-US" dirty="0"/>
              <a:t>We use the </a:t>
            </a:r>
          </a:p>
          <a:p>
            <a:r>
              <a:rPr lang="en-US" dirty="0" err="1"/>
              <a:t>nba_api</a:t>
            </a:r>
            <a:r>
              <a:rPr lang="en-US" dirty="0"/>
              <a:t> - </a:t>
            </a:r>
            <a:r>
              <a:rPr lang="en-US" dirty="0" err="1"/>
              <a:t>shotchartdetail</a:t>
            </a:r>
            <a:r>
              <a:rPr lang="en-US" dirty="0"/>
              <a:t> function to query players’ shot detail data.</a:t>
            </a:r>
          </a:p>
          <a:p>
            <a:r>
              <a:rPr lang="en-US" dirty="0"/>
              <a:t>In our project, we take use of several parameters of this function. Namely, </a:t>
            </a:r>
            <a:r>
              <a:rPr lang="en-US" dirty="0" err="1"/>
              <a:t>X_loc</a:t>
            </a:r>
            <a:r>
              <a:rPr lang="en-US" dirty="0"/>
              <a:t>, </a:t>
            </a:r>
            <a:r>
              <a:rPr lang="en-US" dirty="0" err="1"/>
              <a:t>Y_loc</a:t>
            </a:r>
            <a:r>
              <a:rPr lang="en-US" dirty="0"/>
              <a:t>, </a:t>
            </a:r>
            <a:r>
              <a:rPr lang="en-US" dirty="0" err="1"/>
              <a:t>shot_distance</a:t>
            </a:r>
            <a:r>
              <a:rPr lang="en-US" dirty="0"/>
              <a:t>, </a:t>
            </a:r>
            <a:r>
              <a:rPr lang="en-US" dirty="0" err="1"/>
              <a:t>shot_area</a:t>
            </a:r>
            <a:r>
              <a:rPr lang="en-US" dirty="0"/>
              <a:t>, </a:t>
            </a:r>
            <a:r>
              <a:rPr lang="en-US" dirty="0" err="1"/>
              <a:t>shot_type</a:t>
            </a:r>
            <a:r>
              <a:rPr lang="en-US" dirty="0"/>
              <a:t> and made.</a:t>
            </a:r>
          </a:p>
          <a:p>
            <a:endParaRPr lang="en-US" dirty="0"/>
          </a:p>
        </p:txBody>
      </p:sp>
      <p:sp>
        <p:nvSpPr>
          <p:cNvPr id="5" name="Rectangle 1">
            <a:extLst>
              <a:ext uri="{FF2B5EF4-FFF2-40B4-BE49-F238E27FC236}">
                <a16:creationId xmlns:a16="http://schemas.microsoft.com/office/drawing/2014/main" id="{D09AD889-F845-FAE6-389A-10261DD19FFE}"/>
              </a:ext>
            </a:extLst>
          </p:cNvPr>
          <p:cNvSpPr>
            <a:spLocks noChangeArrowheads="1"/>
          </p:cNvSpPr>
          <p:nvPr/>
        </p:nvSpPr>
        <p:spPr bwMode="auto">
          <a:xfrm>
            <a:off x="2716213" y="2568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FCB1DA74-083C-3CB0-076C-48BEF58D285A}"/>
              </a:ext>
            </a:extLst>
          </p:cNvPr>
          <p:cNvGraphicFramePr>
            <a:graphicFrameLocks noGrp="1"/>
          </p:cNvGraphicFramePr>
          <p:nvPr>
            <p:extLst>
              <p:ext uri="{D42A27DB-BD31-4B8C-83A1-F6EECF244321}">
                <p14:modId xmlns:p14="http://schemas.microsoft.com/office/powerpoint/2010/main" val="2265597629"/>
              </p:ext>
            </p:extLst>
          </p:nvPr>
        </p:nvGraphicFramePr>
        <p:xfrm>
          <a:off x="5525983" y="1544182"/>
          <a:ext cx="4895860" cy="4858205"/>
        </p:xfrm>
        <a:graphic>
          <a:graphicData uri="http://schemas.openxmlformats.org/drawingml/2006/table">
            <a:tbl>
              <a:tblPr firstRow="1" bandRow="1">
                <a:noFill/>
              </a:tblPr>
              <a:tblGrid>
                <a:gridCol w="1324716">
                  <a:extLst>
                    <a:ext uri="{9D8B030D-6E8A-4147-A177-3AD203B41FA5}">
                      <a16:colId xmlns:a16="http://schemas.microsoft.com/office/drawing/2014/main" val="3603466401"/>
                    </a:ext>
                  </a:extLst>
                </a:gridCol>
                <a:gridCol w="1089257">
                  <a:extLst>
                    <a:ext uri="{9D8B030D-6E8A-4147-A177-3AD203B41FA5}">
                      <a16:colId xmlns:a16="http://schemas.microsoft.com/office/drawing/2014/main" val="2025688400"/>
                    </a:ext>
                  </a:extLst>
                </a:gridCol>
                <a:gridCol w="2481887">
                  <a:extLst>
                    <a:ext uri="{9D8B030D-6E8A-4147-A177-3AD203B41FA5}">
                      <a16:colId xmlns:a16="http://schemas.microsoft.com/office/drawing/2014/main" val="1235029687"/>
                    </a:ext>
                  </a:extLst>
                </a:gridCol>
              </a:tblGrid>
              <a:tr h="410489">
                <a:tc>
                  <a:txBody>
                    <a:bodyPr/>
                    <a:lstStyle/>
                    <a:p>
                      <a:pPr rtl="0" fontAlgn="t">
                        <a:spcBef>
                          <a:spcPts val="0"/>
                        </a:spcBef>
                        <a:spcAft>
                          <a:spcPts val="0"/>
                        </a:spcAft>
                      </a:pPr>
                      <a:r>
                        <a:rPr lang="en-US" sz="1000" b="1" i="0" u="none" strike="noStrike">
                          <a:solidFill>
                            <a:srgbClr val="FFFFFF"/>
                          </a:solidFill>
                          <a:effectLst/>
                          <a:latin typeface="Arial" panose="020B0604020202020204" pitchFamily="34" charset="0"/>
                        </a:rPr>
                        <a:t>Parameters</a:t>
                      </a:r>
                      <a:endParaRPr lang="en-US" sz="1000" b="1">
                        <a:solidFill>
                          <a:srgbClr val="FFFFFF"/>
                        </a:solidFill>
                        <a:effectLst/>
                      </a:endParaRPr>
                    </a:p>
                  </a:txBody>
                  <a:tcPr marL="147758" marR="88655" marT="88655" marB="8865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rtl="0" fontAlgn="t">
                        <a:spcBef>
                          <a:spcPts val="0"/>
                        </a:spcBef>
                        <a:spcAft>
                          <a:spcPts val="0"/>
                        </a:spcAft>
                      </a:pPr>
                      <a:r>
                        <a:rPr lang="en-US" sz="1000" b="1" i="0" u="none" strike="noStrike">
                          <a:solidFill>
                            <a:srgbClr val="FFFFFF"/>
                          </a:solidFill>
                          <a:effectLst/>
                          <a:latin typeface="Arial" panose="020B0604020202020204" pitchFamily="34" charset="0"/>
                        </a:rPr>
                        <a:t>Data Type</a:t>
                      </a:r>
                      <a:endParaRPr lang="en-US" sz="1000" b="1">
                        <a:solidFill>
                          <a:srgbClr val="FFFFFF"/>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rtl="0" fontAlgn="t">
                        <a:spcBef>
                          <a:spcPts val="0"/>
                        </a:spcBef>
                        <a:spcAft>
                          <a:spcPts val="0"/>
                        </a:spcAft>
                      </a:pPr>
                      <a:r>
                        <a:rPr lang="en-US" sz="1000" b="1" i="0" u="none" strike="noStrike">
                          <a:solidFill>
                            <a:srgbClr val="FFFFFF"/>
                          </a:solidFill>
                          <a:effectLst/>
                          <a:latin typeface="Arial" panose="020B0604020202020204" pitchFamily="34" charset="0"/>
                        </a:rPr>
                        <a:t>Descriptions</a:t>
                      </a:r>
                      <a:endParaRPr lang="en-US" sz="1000" b="1">
                        <a:solidFill>
                          <a:srgbClr val="FFFFFF"/>
                        </a:solidFill>
                        <a:effectLst/>
                      </a:endParaRPr>
                    </a:p>
                  </a:txBody>
                  <a:tcPr marL="147758" marR="88655" marT="88655" marB="8865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402276765"/>
                  </a:ext>
                </a:extLst>
              </a:tr>
              <a:tr h="771358">
                <a:tc>
                  <a:txBody>
                    <a:bodyPr/>
                    <a:lstStyle/>
                    <a:p>
                      <a:pPr rtl="0" fontAlgn="t">
                        <a:spcBef>
                          <a:spcPts val="0"/>
                        </a:spcBef>
                        <a:spcAft>
                          <a:spcPts val="1200"/>
                        </a:spcAft>
                      </a:pPr>
                      <a:r>
                        <a:rPr lang="en-US" sz="1000" b="0" i="0" u="none" strike="noStrike">
                          <a:solidFill>
                            <a:schemeClr val="tx1">
                              <a:lumMod val="85000"/>
                              <a:lumOff val="15000"/>
                            </a:schemeClr>
                          </a:solidFill>
                          <a:effectLst/>
                          <a:latin typeface="Arial" panose="020B0604020202020204" pitchFamily="34" charset="0"/>
                        </a:rPr>
                        <a:t>X_loc</a:t>
                      </a:r>
                      <a:endParaRPr lang="en-US" sz="1000">
                        <a:solidFill>
                          <a:schemeClr val="tx1">
                            <a:lumMod val="85000"/>
                            <a:lumOff val="15000"/>
                          </a:schemeClr>
                        </a:solidFill>
                        <a:effectLst/>
                      </a:endParaRPr>
                    </a:p>
                  </a:txBody>
                  <a:tcPr marL="147758" marR="88655" marT="88655" marB="8865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Float</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The X-coordinate of the shot location on the court (in basketball court units).</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456644548"/>
                  </a:ext>
                </a:extLst>
              </a:tr>
              <a:tr h="771358">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Y_loc</a:t>
                      </a:r>
                      <a:endParaRPr lang="en-US" sz="1000">
                        <a:solidFill>
                          <a:schemeClr val="tx1">
                            <a:lumMod val="85000"/>
                            <a:lumOff val="15000"/>
                          </a:schemeClr>
                        </a:solidFill>
                        <a:effectLst/>
                      </a:endParaRPr>
                    </a:p>
                  </a:txBody>
                  <a:tcPr marL="147758" marR="88655" marT="88655" marB="8865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Float</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The Y-coordinate of the shot location on the court (in basketball court units).</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148354528"/>
                  </a:ext>
                </a:extLst>
              </a:tr>
              <a:tr h="771358">
                <a:tc>
                  <a:txBody>
                    <a:bodyPr/>
                    <a:lstStyle/>
                    <a:p>
                      <a:pPr rtl="0" fontAlgn="t">
                        <a:spcBef>
                          <a:spcPts val="0"/>
                        </a:spcBef>
                        <a:spcAft>
                          <a:spcPts val="0"/>
                        </a:spcAft>
                      </a:pPr>
                      <a:r>
                        <a:rPr lang="en-US" sz="1000" b="0" i="0" u="none" strike="noStrike" dirty="0" err="1">
                          <a:solidFill>
                            <a:schemeClr val="tx1">
                              <a:lumMod val="85000"/>
                              <a:lumOff val="15000"/>
                            </a:schemeClr>
                          </a:solidFill>
                          <a:effectLst/>
                          <a:latin typeface="Arial" panose="020B0604020202020204" pitchFamily="34" charset="0"/>
                        </a:rPr>
                        <a:t>Shot_distance</a:t>
                      </a:r>
                      <a:endParaRPr lang="en-US" sz="1000" dirty="0">
                        <a:solidFill>
                          <a:schemeClr val="tx1">
                            <a:lumMod val="85000"/>
                            <a:lumOff val="15000"/>
                          </a:schemeClr>
                        </a:solidFill>
                        <a:effectLst/>
                      </a:endParaRPr>
                    </a:p>
                  </a:txBody>
                  <a:tcPr marL="147758" marR="88655" marT="88655" marB="8865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Float</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dirty="0">
                          <a:solidFill>
                            <a:schemeClr val="tx1">
                              <a:lumMod val="85000"/>
                              <a:lumOff val="15000"/>
                            </a:schemeClr>
                          </a:solidFill>
                          <a:effectLst/>
                          <a:latin typeface="Arial" panose="020B0604020202020204" pitchFamily="34" charset="0"/>
                        </a:rPr>
                        <a:t>The distance from the basket where the shot was attempted (in feet).</a:t>
                      </a:r>
                      <a:endParaRPr lang="en-US" sz="1000" dirty="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008551907"/>
                  </a:ext>
                </a:extLst>
              </a:tr>
              <a:tr h="951794">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shot_area</a:t>
                      </a:r>
                      <a:endParaRPr lang="en-US" sz="1000">
                        <a:solidFill>
                          <a:schemeClr val="tx1">
                            <a:lumMod val="85000"/>
                            <a:lumOff val="15000"/>
                          </a:schemeClr>
                        </a:solidFill>
                        <a:effectLst/>
                      </a:endParaRPr>
                    </a:p>
                  </a:txBody>
                  <a:tcPr marL="147758" marR="88655" marT="88655" marB="8865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String</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rtl="0" fontAlgn="t">
                        <a:spcBef>
                          <a:spcPts val="0"/>
                        </a:spcBef>
                        <a:spcAft>
                          <a:spcPts val="0"/>
                        </a:spcAft>
                      </a:pPr>
                      <a:r>
                        <a:rPr lang="en-US" sz="1000" b="0" i="0" u="none" strike="noStrike" dirty="0">
                          <a:solidFill>
                            <a:schemeClr val="tx1">
                              <a:lumMod val="85000"/>
                              <a:lumOff val="15000"/>
                            </a:schemeClr>
                          </a:solidFill>
                          <a:effectLst/>
                          <a:latin typeface="Arial" panose="020B0604020202020204" pitchFamily="34" charset="0"/>
                        </a:rPr>
                        <a:t>The area of the court where the shot was attempted (e.g., "Center(C)" for shots in the center).</a:t>
                      </a:r>
                      <a:endParaRPr lang="en-US" sz="1000" dirty="0">
                        <a:solidFill>
                          <a:schemeClr val="tx1">
                            <a:lumMod val="85000"/>
                            <a:lumOff val="15000"/>
                          </a:schemeClr>
                        </a:solidFill>
                        <a:effectLst/>
                      </a:endParaRPr>
                    </a:p>
                  </a:txBody>
                  <a:tcPr marL="147758" marR="88655" marT="88655" marB="8865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06497724"/>
                  </a:ext>
                </a:extLst>
              </a:tr>
              <a:tr h="590924">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shot_type</a:t>
                      </a:r>
                      <a:endParaRPr lang="en-US" sz="1000">
                        <a:solidFill>
                          <a:schemeClr val="tx1">
                            <a:lumMod val="85000"/>
                            <a:lumOff val="15000"/>
                          </a:schemeClr>
                        </a:solidFill>
                        <a:effectLst/>
                      </a:endParaRPr>
                    </a:p>
                  </a:txBody>
                  <a:tcPr marL="147758" marR="88655" marT="88655" marB="8865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String</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The type of shot (e.g., "2PT Field Goal," "3PT Field Goal").</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659683526"/>
                  </a:ext>
                </a:extLst>
              </a:tr>
              <a:tr h="590924">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made</a:t>
                      </a:r>
                      <a:endParaRPr lang="en-US" sz="1000">
                        <a:solidFill>
                          <a:schemeClr val="tx1">
                            <a:lumMod val="85000"/>
                            <a:lumOff val="15000"/>
                          </a:schemeClr>
                        </a:solidFill>
                        <a:effectLst/>
                      </a:endParaRPr>
                    </a:p>
                  </a:txBody>
                  <a:tcPr marL="147758" marR="88655" marT="88655" marB="88655">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rtl="0" fontAlgn="t">
                        <a:spcBef>
                          <a:spcPts val="0"/>
                        </a:spcBef>
                        <a:spcAft>
                          <a:spcPts val="0"/>
                        </a:spcAft>
                      </a:pPr>
                      <a:r>
                        <a:rPr lang="en-US" sz="1000" b="0" i="0" u="none" strike="noStrike">
                          <a:solidFill>
                            <a:schemeClr val="tx1">
                              <a:lumMod val="85000"/>
                              <a:lumOff val="15000"/>
                            </a:schemeClr>
                          </a:solidFill>
                          <a:effectLst/>
                          <a:latin typeface="Arial" panose="020B0604020202020204" pitchFamily="34" charset="0"/>
                        </a:rPr>
                        <a:t>Boolean</a:t>
                      </a:r>
                      <a:endParaRPr lang="en-US" sz="1000">
                        <a:solidFill>
                          <a:schemeClr val="tx1">
                            <a:lumMod val="85000"/>
                            <a:lumOff val="15000"/>
                          </a:schemeClr>
                        </a:solidFill>
                        <a:effectLst/>
                      </a:endParaRPr>
                    </a:p>
                  </a:txBody>
                  <a:tcPr marL="147758" marR="88655" marT="88655" marB="8865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rtl="0" fontAlgn="t">
                        <a:spcBef>
                          <a:spcPts val="0"/>
                        </a:spcBef>
                        <a:spcAft>
                          <a:spcPts val="0"/>
                        </a:spcAft>
                      </a:pPr>
                      <a:r>
                        <a:rPr lang="en-US" sz="1000" b="0" i="0" u="none" strike="noStrike" dirty="0">
                          <a:solidFill>
                            <a:schemeClr val="tx1">
                              <a:lumMod val="85000"/>
                              <a:lumOff val="15000"/>
                            </a:schemeClr>
                          </a:solidFill>
                          <a:effectLst/>
                          <a:latin typeface="Arial" panose="020B0604020202020204" pitchFamily="34" charset="0"/>
                        </a:rPr>
                        <a:t>Whether the shot was made (true) or missed (false).</a:t>
                      </a:r>
                      <a:endParaRPr lang="en-US" sz="1000" dirty="0">
                        <a:solidFill>
                          <a:schemeClr val="tx1">
                            <a:lumMod val="85000"/>
                            <a:lumOff val="15000"/>
                          </a:schemeClr>
                        </a:solidFill>
                        <a:effectLst/>
                      </a:endParaRPr>
                    </a:p>
                  </a:txBody>
                  <a:tcPr marL="147758" marR="88655" marT="88655" marB="88655">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316529403"/>
                  </a:ext>
                </a:extLst>
              </a:tr>
            </a:tbl>
          </a:graphicData>
        </a:graphic>
      </p:graphicFrame>
    </p:spTree>
    <p:extLst>
      <p:ext uri="{BB962C8B-B14F-4D97-AF65-F5344CB8AC3E}">
        <p14:creationId xmlns:p14="http://schemas.microsoft.com/office/powerpoint/2010/main" val="62532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E2479-0A10-10A3-42F0-1B2D545B0F3B}"/>
              </a:ext>
            </a:extLst>
          </p:cNvPr>
          <p:cNvSpPr>
            <a:spLocks noGrp="1"/>
          </p:cNvSpPr>
          <p:nvPr>
            <p:ph type="title"/>
          </p:nvPr>
        </p:nvSpPr>
        <p:spPr>
          <a:xfrm>
            <a:off x="1587710" y="455362"/>
            <a:ext cx="4018219" cy="1550419"/>
          </a:xfrm>
        </p:spPr>
        <p:txBody>
          <a:bodyPr>
            <a:normAutofit/>
          </a:bodyPr>
          <a:lstStyle/>
          <a:p>
            <a:pPr>
              <a:lnSpc>
                <a:spcPct val="90000"/>
              </a:lnSpc>
            </a:pPr>
            <a:r>
              <a:rPr lang="en-US" sz="3400"/>
              <a:t>NBA Player Shot Chart – Visualization</a:t>
            </a:r>
          </a:p>
        </p:txBody>
      </p:sp>
      <p:sp>
        <p:nvSpPr>
          <p:cNvPr id="5129" name="Rectangle 512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CE502A-DBD6-DC73-DC47-769CAADE61D9}"/>
              </a:ext>
            </a:extLst>
          </p:cNvPr>
          <p:cNvSpPr>
            <a:spLocks noGrp="1"/>
          </p:cNvSpPr>
          <p:nvPr>
            <p:ph idx="1"/>
          </p:nvPr>
        </p:nvSpPr>
        <p:spPr>
          <a:xfrm>
            <a:off x="1587710" y="2160016"/>
            <a:ext cx="4018219" cy="3926152"/>
          </a:xfrm>
        </p:spPr>
        <p:txBody>
          <a:bodyPr>
            <a:normAutofit/>
          </a:bodyPr>
          <a:lstStyle/>
          <a:p>
            <a:pPr>
              <a:lnSpc>
                <a:spcPct val="100000"/>
              </a:lnSpc>
            </a:pPr>
            <a:r>
              <a:rPr lang="en-US" sz="1700" dirty="0"/>
              <a:t>After importing the shot coordinates, we inserted a map, which is a basketball half-court sketch to carry these shot spots. One thing need to be careful is that the parameters of the map (for example the range) should be well-adjusted to match the shot coordinates. We finally added more build-in filters, such as shot zone, shot type, </a:t>
            </a:r>
            <a:r>
              <a:rPr lang="en-US" sz="1700" dirty="0" err="1"/>
              <a:t>etc</a:t>
            </a:r>
            <a:r>
              <a:rPr lang="en-US" sz="1700" dirty="0"/>
              <a:t> for more interaction options.</a:t>
            </a:r>
            <a:br>
              <a:rPr lang="en-US" sz="1700" dirty="0"/>
            </a:br>
            <a:endParaRPr lang="en-US" sz="1700" dirty="0"/>
          </a:p>
        </p:txBody>
      </p:sp>
      <p:pic>
        <p:nvPicPr>
          <p:cNvPr id="5124" name="Picture 4">
            <a:extLst>
              <a:ext uri="{FF2B5EF4-FFF2-40B4-BE49-F238E27FC236}">
                <a16:creationId xmlns:a16="http://schemas.microsoft.com/office/drawing/2014/main" id="{C6376C62-840D-5014-218F-F505C898B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929" y="1123938"/>
            <a:ext cx="6291964" cy="461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74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3241E-D1CA-B582-D84A-B600C4BB67CB}"/>
              </a:ext>
            </a:extLst>
          </p:cNvPr>
          <p:cNvSpPr>
            <a:spLocks noGrp="1"/>
          </p:cNvSpPr>
          <p:nvPr>
            <p:ph type="title"/>
          </p:nvPr>
        </p:nvSpPr>
        <p:spPr>
          <a:xfrm>
            <a:off x="1587710" y="455362"/>
            <a:ext cx="4018219" cy="1550419"/>
          </a:xfrm>
        </p:spPr>
        <p:txBody>
          <a:bodyPr>
            <a:normAutofit/>
          </a:bodyPr>
          <a:lstStyle/>
          <a:p>
            <a:pPr>
              <a:lnSpc>
                <a:spcPct val="90000"/>
              </a:lnSpc>
            </a:pPr>
            <a:r>
              <a:rPr lang="en-US" sz="3400"/>
              <a:t>NBA Player Shot Chart – Visualization</a:t>
            </a:r>
          </a:p>
        </p:txBody>
      </p:sp>
      <p:sp>
        <p:nvSpPr>
          <p:cNvPr id="6153" name="Rectangle 615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14E686-4A4B-8FDF-C5AF-44793A92385E}"/>
              </a:ext>
            </a:extLst>
          </p:cNvPr>
          <p:cNvSpPr>
            <a:spLocks noGrp="1"/>
          </p:cNvSpPr>
          <p:nvPr>
            <p:ph idx="1"/>
          </p:nvPr>
        </p:nvSpPr>
        <p:spPr>
          <a:xfrm>
            <a:off x="1587710" y="2160016"/>
            <a:ext cx="4018219" cy="3926152"/>
          </a:xfrm>
        </p:spPr>
        <p:txBody>
          <a:bodyPr>
            <a:normAutofit/>
          </a:bodyPr>
          <a:lstStyle/>
          <a:p>
            <a:pPr>
              <a:lnSpc>
                <a:spcPct val="100000"/>
              </a:lnSpc>
            </a:pPr>
            <a:r>
              <a:rPr lang="en-US" sz="2000" dirty="0"/>
              <a:t>The Shot Chart shows the specific shot performances at the court. The blue dots are the shots made by the players and the yellow signs are the miss shots of the players. Furthermore, we can select a specific player and see more information of his shooting performance.</a:t>
            </a:r>
          </a:p>
          <a:p>
            <a:pPr>
              <a:lnSpc>
                <a:spcPct val="100000"/>
              </a:lnSpc>
            </a:pPr>
            <a:br>
              <a:rPr lang="en-US" sz="2000" dirty="0"/>
            </a:br>
            <a:endParaRPr lang="en-US" sz="2000" dirty="0"/>
          </a:p>
        </p:txBody>
      </p:sp>
      <p:pic>
        <p:nvPicPr>
          <p:cNvPr id="6146" name="Picture 2">
            <a:extLst>
              <a:ext uri="{FF2B5EF4-FFF2-40B4-BE49-F238E27FC236}">
                <a16:creationId xmlns:a16="http://schemas.microsoft.com/office/drawing/2014/main" id="{10624F5C-EA5D-44C8-89AC-3A76CF6B16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0" r="26573" b="-2"/>
          <a:stretch/>
        </p:blipFill>
        <p:spPr bwMode="auto">
          <a:xfrm>
            <a:off x="6038059" y="565150"/>
            <a:ext cx="5588782" cy="572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9743"/>
      </p:ext>
    </p:extLst>
  </p:cSld>
  <p:clrMapOvr>
    <a:masterClrMapping/>
  </p:clrMapOvr>
</p:sld>
</file>

<file path=ppt/theme/theme1.xml><?xml version="1.0" encoding="utf-8"?>
<a:theme xmlns:a="http://schemas.openxmlformats.org/drawingml/2006/main" name="InterweaveVTI">
  <a:themeElements>
    <a:clrScheme name="AnalogousFromRegularSeed_2SEEDS">
      <a:dk1>
        <a:srgbClr val="000000"/>
      </a:dk1>
      <a:lt1>
        <a:srgbClr val="FFFFFF"/>
      </a:lt1>
      <a:dk2>
        <a:srgbClr val="1A252F"/>
      </a:dk2>
      <a:lt2>
        <a:srgbClr val="F0F2F3"/>
      </a:lt2>
      <a:accent1>
        <a:srgbClr val="B1653B"/>
      </a:accent1>
      <a:accent2>
        <a:srgbClr val="C34D54"/>
      </a:accent2>
      <a:accent3>
        <a:srgbClr val="BBA149"/>
      </a:accent3>
      <a:accent4>
        <a:srgbClr val="3BA9B1"/>
      </a:accent4>
      <a:accent5>
        <a:srgbClr val="4D89C3"/>
      </a:accent5>
      <a:accent6>
        <a:srgbClr val="3E49B3"/>
      </a:accent6>
      <a:hlink>
        <a:srgbClr val="3F91BF"/>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94</TotalTime>
  <Words>608</Words>
  <Application>Microsoft Macintosh PowerPoint</Application>
  <PresentationFormat>Widescreen</PresentationFormat>
  <Paragraphs>64</Paragraphs>
  <Slides>16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Neue Haas Grotesk Text Pro</vt:lpstr>
      <vt:lpstr>InterweaveVTI</vt:lpstr>
      <vt:lpstr>NBA players' performances on court: A Tableau visualization project</vt:lpstr>
      <vt:lpstr>Data Scraping using Weibo Scraper</vt:lpstr>
      <vt:lpstr>How to Customize Weibo Data Scraper?</vt:lpstr>
      <vt:lpstr>Snippet of Scraped Weibo Dataset</vt:lpstr>
      <vt:lpstr>Word Cloud</vt:lpstr>
      <vt:lpstr>Word Cloud</vt:lpstr>
      <vt:lpstr>NBA Player Shot Chart – Data Query</vt:lpstr>
      <vt:lpstr>NBA Player Shot Chart – Visualization</vt:lpstr>
      <vt:lpstr>NBA Player Shot Chart – Visualization</vt:lpstr>
      <vt:lpstr>NBA Player Shot Chart – Visualization</vt:lpstr>
      <vt:lpstr>NBA Player Shot Chart – Discussion and Limitation</vt:lpstr>
      <vt:lpstr>Shot Chart doesn’t tell the whole story</vt:lpstr>
      <vt:lpstr>NBA Player Attributes Radar Chart – Data Query</vt:lpstr>
      <vt:lpstr>Radar Chart</vt:lpstr>
      <vt:lpstr>Radar Chart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players' performances on court: A Tableau visualization project</dc:title>
  <dc:creator>Jingheng Huan</dc:creator>
  <cp:lastModifiedBy>Jingheng Huan</cp:lastModifiedBy>
  <cp:revision>3</cp:revision>
  <dcterms:created xsi:type="dcterms:W3CDTF">2023-09-16T13:13:08Z</dcterms:created>
  <dcterms:modified xsi:type="dcterms:W3CDTF">2023-09-16T14:47:18Z</dcterms:modified>
</cp:coreProperties>
</file>